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302" r:id="rId3"/>
    <p:sldId id="308" r:id="rId4"/>
    <p:sldId id="304" r:id="rId5"/>
    <p:sldId id="270" r:id="rId6"/>
    <p:sldId id="271" r:id="rId7"/>
    <p:sldId id="272" r:id="rId8"/>
    <p:sldId id="276" r:id="rId9"/>
    <p:sldId id="309" r:id="rId10"/>
    <p:sldId id="256" r:id="rId11"/>
    <p:sldId id="260" r:id="rId12"/>
    <p:sldId id="261" r:id="rId13"/>
    <p:sldId id="305" r:id="rId14"/>
    <p:sldId id="306" r:id="rId15"/>
    <p:sldId id="307" r:id="rId16"/>
    <p:sldId id="277" r:id="rId17"/>
    <p:sldId id="278" r:id="rId18"/>
    <p:sldId id="279" r:id="rId19"/>
    <p:sldId id="280" r:id="rId20"/>
    <p:sldId id="281" r:id="rId21"/>
    <p:sldId id="282" r:id="rId22"/>
    <p:sldId id="283" r:id="rId23"/>
    <p:sldId id="284" r:id="rId24"/>
    <p:sldId id="285" r:id="rId25"/>
    <p:sldId id="310" r:id="rId26"/>
    <p:sldId id="311" r:id="rId27"/>
    <p:sldId id="312" r:id="rId28"/>
    <p:sldId id="313" r:id="rId29"/>
    <p:sldId id="314" r:id="rId30"/>
    <p:sldId id="315" r:id="rId31"/>
    <p:sldId id="316" r:id="rId32"/>
    <p:sldId id="286" r:id="rId33"/>
    <p:sldId id="287" r:id="rId34"/>
    <p:sldId id="288" r:id="rId35"/>
    <p:sldId id="289" r:id="rId36"/>
    <p:sldId id="290" r:id="rId37"/>
    <p:sldId id="291" r:id="rId38"/>
    <p:sldId id="292" r:id="rId39"/>
    <p:sldId id="293" r:id="rId40"/>
    <p:sldId id="317" r:id="rId41"/>
    <p:sldId id="294" r:id="rId42"/>
    <p:sldId id="295" r:id="rId43"/>
    <p:sldId id="296" r:id="rId44"/>
    <p:sldId id="297" r:id="rId45"/>
    <p:sldId id="298" r:id="rId46"/>
    <p:sldId id="299" r:id="rId47"/>
    <p:sldId id="318" r:id="rId48"/>
    <p:sldId id="300" r:id="rId49"/>
    <p:sldId id="301" r:id="rId50"/>
    <p:sldId id="269"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AF22E-34CC-4C1B-95ED-B8785B1B0072}" type="datetimeFigureOut">
              <a:rPr lang="en-US" smtClean="0"/>
              <a:pPr/>
              <a:t>10/14/2019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501709-DD02-446E-8DF5-886CCB64D1F0}" type="slidenum">
              <a:rPr lang="en-US" smtClean="0"/>
              <a:pPr/>
              <a:t>‹#›</a:t>
            </a:fld>
            <a:endParaRPr lang="en-US"/>
          </a:p>
        </p:txBody>
      </p:sp>
    </p:spTree>
    <p:extLst>
      <p:ext uri="{BB962C8B-B14F-4D97-AF65-F5344CB8AC3E}">
        <p14:creationId xmlns:p14="http://schemas.microsoft.com/office/powerpoint/2010/main" val="9728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12700" cap="sq">
            <a:miter lim="800000"/>
            <a:headEnd type="none" w="sm" len="sm"/>
            <a:tailEnd type="none" w="sm" len="sm"/>
          </a:ln>
        </p:spPr>
        <p:txBody>
          <a:bodyPr/>
          <a:lstStyle/>
          <a:p>
            <a:fld id="{9D1A3249-FEE8-48F8-8D10-C7609309D16C}" type="slidenum">
              <a:rPr lang="en-US" altLang="en-US"/>
              <a:pPr/>
              <a:t>5</a:t>
            </a:fld>
            <a:endParaRPr lang="en-US" alt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w="12700" cap="sq">
            <a:miter lim="800000"/>
            <a:headEnd type="none" w="sm" len="sm"/>
            <a:tailEnd type="none" w="sm" len="sm"/>
          </a:ln>
        </p:spPr>
        <p:txBody>
          <a:bodyPr/>
          <a:lstStyle/>
          <a:p>
            <a:fld id="{59EDC3F9-AD4F-45CC-8418-2100ABE866E4}" type="slidenum">
              <a:rPr lang="en-US" altLang="en-US"/>
              <a:pPr/>
              <a:t>6</a:t>
            </a:fld>
            <a:endParaRPr lang="en-US"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w="12700" cap="sq">
            <a:miter lim="800000"/>
            <a:headEnd type="none" w="sm" len="sm"/>
            <a:tailEnd type="none" w="sm" len="sm"/>
          </a:ln>
        </p:spPr>
        <p:txBody>
          <a:bodyPr/>
          <a:lstStyle/>
          <a:p>
            <a:fld id="{CD833E94-832B-4F9C-83D6-54E63C9A5C58}" type="slidenum">
              <a:rPr lang="en-US" altLang="en-US"/>
              <a:pPr/>
              <a:t>7</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C735FE-B73E-43C6-A6BA-466BA4FBACD3}" type="datetimeFigureOut">
              <a:rPr lang="en-IN" smtClean="0"/>
              <a:pPr/>
              <a:t>14-10-2019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B8A327-9F54-4284-8A10-663381531C0C}"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C735FE-B73E-43C6-A6BA-466BA4FBACD3}" type="datetimeFigureOut">
              <a:rPr lang="en-IN" smtClean="0"/>
              <a:pPr/>
              <a:t>14-10-2019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8A327-9F54-4284-8A10-663381531C0C}"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hyperlink" Target="http://dmorris.net/projects/tutorials/fourier_tutorial.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emf"/></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ooks.google.com/books?id=TDQJAAAAIAAJ"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hyperlink" Target="https://www.cs.unm.edu/~williams/cs530/ft2d.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image" Target="../media/image9.wmf"/></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47625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7D80957A-8DDC-4D89-8096-C22C5E0B9601}"/>
              </a:ext>
            </a:extLst>
          </p:cNvPr>
          <p:cNvPicPr>
            <a:picLocks noChangeAspect="1"/>
          </p:cNvPicPr>
          <p:nvPr/>
        </p:nvPicPr>
        <p:blipFill>
          <a:blip r:embed="rId3"/>
          <a:stretch>
            <a:fillRect/>
          </a:stretch>
        </p:blipFill>
        <p:spPr>
          <a:xfrm>
            <a:off x="5204656" y="2214541"/>
            <a:ext cx="3635896" cy="27269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Fourier\PhasePhase.gif"/>
          <p:cNvPicPr>
            <a:picLocks noChangeAspect="1" noChangeArrowheads="1" noCrop="1"/>
          </p:cNvPicPr>
          <p:nvPr/>
        </p:nvPicPr>
        <p:blipFill>
          <a:blip r:embed="rId2" cstate="print"/>
          <a:srcRect/>
          <a:stretch>
            <a:fillRect/>
          </a:stretch>
        </p:blipFill>
        <p:spPr bwMode="auto">
          <a:xfrm>
            <a:off x="827584" y="1556792"/>
            <a:ext cx="7591701" cy="295232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Fourier\PhaseMagnitude2.gif"/>
          <p:cNvPicPr>
            <a:picLocks noGrp="1" noChangeAspect="1" noChangeArrowheads="1" noCrop="1"/>
          </p:cNvPicPr>
          <p:nvPr>
            <p:ph idx="1"/>
          </p:nvPr>
        </p:nvPicPr>
        <p:blipFill>
          <a:blip r:embed="rId2" cstate="print"/>
          <a:srcRect/>
          <a:stretch>
            <a:fillRect/>
          </a:stretch>
        </p:blipFill>
        <p:spPr bwMode="auto">
          <a:xfrm>
            <a:off x="1907704" y="2348880"/>
            <a:ext cx="5760640" cy="216024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Fourier\PhaseFrequency2.gif"/>
          <p:cNvPicPr>
            <a:picLocks noChangeAspect="1" noChangeArrowheads="1" noCrop="1"/>
          </p:cNvPicPr>
          <p:nvPr/>
        </p:nvPicPr>
        <p:blipFill>
          <a:blip r:embed="rId2" cstate="print"/>
          <a:srcRect/>
          <a:stretch>
            <a:fillRect/>
          </a:stretch>
        </p:blipFill>
        <p:spPr bwMode="auto">
          <a:xfrm>
            <a:off x="1547663" y="2060848"/>
            <a:ext cx="6528725" cy="244827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practicalcryptography.com/media/latex/e556b5b26696482fabd20b3a1ced04a79dc998c3-11p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603" y="488090"/>
            <a:ext cx="1379107" cy="841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39752" y="724052"/>
            <a:ext cx="5328592" cy="369332"/>
          </a:xfrm>
          <a:prstGeom prst="rect">
            <a:avLst/>
          </a:prstGeom>
          <a:noFill/>
        </p:spPr>
        <p:txBody>
          <a:bodyPr wrap="square" rtlCol="0">
            <a:spAutoFit/>
          </a:bodyPr>
          <a:lstStyle/>
          <a:p>
            <a:r>
              <a:rPr lang="en-IN" dirty="0"/>
              <a:t>Computes the correlation between x and y</a:t>
            </a:r>
          </a:p>
        </p:txBody>
      </p:sp>
      <p:sp>
        <p:nvSpPr>
          <p:cNvPr id="5" name="TextBox 4"/>
          <p:cNvSpPr txBox="1"/>
          <p:nvPr/>
        </p:nvSpPr>
        <p:spPr>
          <a:xfrm>
            <a:off x="395536" y="1809690"/>
            <a:ext cx="8352928" cy="646331"/>
          </a:xfrm>
          <a:prstGeom prst="rect">
            <a:avLst/>
          </a:prstGeom>
          <a:noFill/>
        </p:spPr>
        <p:txBody>
          <a:bodyPr wrap="square" rtlCol="0">
            <a:spAutoFit/>
          </a:bodyPr>
          <a:lstStyle/>
          <a:p>
            <a:r>
              <a:rPr lang="en-IN" dirty="0"/>
              <a:t>If the correlation is high, then the signals are similar, if the correlation is near zero the signals are not very similar. </a:t>
            </a:r>
          </a:p>
        </p:txBody>
      </p:sp>
      <p:pic>
        <p:nvPicPr>
          <p:cNvPr id="3076" name="Picture 4" descr="Plot of Correlated Sign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774" y="2564904"/>
            <a:ext cx="5334000" cy="400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15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practicalcryptography.com/media/latex/71c14aba6668d904b37e4c13c7950d1e10ceac13-11p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12" y="404664"/>
            <a:ext cx="3152219" cy="7945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practicalcryptography.com/media/latex/8447fb73186a91d229a128ee8cd8612f5b3d9132-11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716" y="1556792"/>
            <a:ext cx="2441133" cy="2548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practicalcryptography.com/media/latex/58107b5f37c591e37ac7b11f6c986fad7bda3192-11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160" y="2348880"/>
            <a:ext cx="1220566" cy="22683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practicalcryptography.com/media/latex/54403819bcade764f7427041c321c1691d37988f-11p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659" y="2852936"/>
            <a:ext cx="5843262" cy="79208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practicalcryptography.com/media/latex/ef3209700e612c6c2e6a0b263abd1785fa33780d-11p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468" y="4077072"/>
            <a:ext cx="6703280" cy="86409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practicalcryptography.com/media/latex/69233ae020384025a1152af25afe873b7001eb31-11p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821" y="5351406"/>
            <a:ext cx="1401644" cy="6480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39752" y="5351406"/>
            <a:ext cx="6048672" cy="923330"/>
          </a:xfrm>
          <a:prstGeom prst="rect">
            <a:avLst/>
          </a:prstGeom>
          <a:noFill/>
        </p:spPr>
        <p:txBody>
          <a:bodyPr wrap="square" rtlCol="0">
            <a:spAutoFit/>
          </a:bodyPr>
          <a:lstStyle/>
          <a:p>
            <a:r>
              <a:rPr lang="en-IN" dirty="0"/>
              <a:t>To convert these values of k into actual frequencies (measured in Hertz), we need the sampling rate of our original signal (</a:t>
            </a:r>
            <a:r>
              <a:rPr lang="en-IN" dirty="0" err="1"/>
              <a:t>fs</a:t>
            </a:r>
            <a:r>
              <a:rPr lang="en-IN" dirty="0"/>
              <a:t>) and the following formula:</a:t>
            </a:r>
          </a:p>
        </p:txBody>
      </p:sp>
    </p:spTree>
    <p:extLst>
      <p:ext uri="{BB962C8B-B14F-4D97-AF65-F5344CB8AC3E}">
        <p14:creationId xmlns:p14="http://schemas.microsoft.com/office/powerpoint/2010/main" val="1296563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lot of Signals with k =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8040890" cy="603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504253"/>
            <a:ext cx="8115622" cy="5586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602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726356"/>
            <a:ext cx="8277435" cy="5069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439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125" y="700088"/>
            <a:ext cx="7905750"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396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925" y="666750"/>
            <a:ext cx="805815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8869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620688"/>
            <a:ext cx="8568952" cy="5940088"/>
          </a:xfrm>
          <a:prstGeom prst="rect">
            <a:avLst/>
          </a:prstGeom>
          <a:noFill/>
        </p:spPr>
        <p:txBody>
          <a:bodyPr wrap="square" rtlCol="0">
            <a:spAutoFit/>
          </a:bodyPr>
          <a:lstStyle/>
          <a:p>
            <a:pPr marL="285750" indent="-285750" algn="just">
              <a:spcAft>
                <a:spcPts val="1200"/>
              </a:spcAft>
              <a:buFont typeface="Arial" pitchFamily="34" charset="0"/>
              <a:buChar char="•"/>
            </a:pPr>
            <a:r>
              <a:rPr lang="en-US" sz="2000" dirty="0"/>
              <a:t>If earthquake vibrations can be separated into "ingredients" (vibrations of different speeds &amp; amplitudes), buildings can be designed to avoid interacting with the strongest ones.</a:t>
            </a:r>
          </a:p>
          <a:p>
            <a:pPr marL="285750" indent="-285750" algn="just">
              <a:spcAft>
                <a:spcPts val="1200"/>
              </a:spcAft>
              <a:buFont typeface="Arial" pitchFamily="34" charset="0"/>
              <a:buChar char="•"/>
            </a:pPr>
            <a:r>
              <a:rPr lang="en-US" sz="2000" dirty="0"/>
              <a:t>If sound waves can be separated into ingredients (bass and treble frequencies), we can boost the parts we care about, and hide the ones we don't. The crackle of random noise can be removed. Maybe similar "sound recipes" can be compared (music recognition services compare recipes, not the raw audio clips).</a:t>
            </a:r>
          </a:p>
          <a:p>
            <a:pPr marL="285750" indent="-285750" algn="just">
              <a:spcAft>
                <a:spcPts val="1200"/>
              </a:spcAft>
              <a:buFont typeface="Arial" pitchFamily="34" charset="0"/>
              <a:buChar char="•"/>
            </a:pPr>
            <a:r>
              <a:rPr lang="en-US" sz="2000" dirty="0"/>
              <a:t>If computer data can be represented with oscillating patterns, perhaps the least-important ones can be ignored. This "</a:t>
            </a:r>
            <a:r>
              <a:rPr lang="en-US" sz="2000" dirty="0" err="1"/>
              <a:t>lossy</a:t>
            </a:r>
            <a:r>
              <a:rPr lang="en-US" sz="2000" dirty="0"/>
              <a:t> compression" can drastically shrink file sizes (and why JPEG and MP3 files are much smaller than raw .bmp or .wav files).</a:t>
            </a:r>
          </a:p>
          <a:p>
            <a:pPr marL="285750" indent="-285750" algn="just">
              <a:spcAft>
                <a:spcPts val="1200"/>
              </a:spcAft>
              <a:buFont typeface="Arial" pitchFamily="34" charset="0"/>
              <a:buChar char="•"/>
            </a:pPr>
            <a:r>
              <a:rPr lang="en-US" sz="2000" dirty="0"/>
              <a:t>If a radio wave is our signal, we can use filters to listen to a particular channel. In the smoothie world, imagine each person paid attention to a different ingredient: Adam looks for apples, Bob looks for bananas, and Charlie gets cauliflower (sorry bud).</a:t>
            </a:r>
          </a:p>
          <a:p>
            <a:pPr marL="285750" indent="-285750" algn="just">
              <a:spcAft>
                <a:spcPts val="1200"/>
              </a:spcAft>
              <a:buFont typeface="Arial" pitchFamily="34" charset="0"/>
              <a:buChar char="•"/>
            </a:pP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306" y="620688"/>
            <a:ext cx="7944657" cy="550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5920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903660"/>
            <a:ext cx="8023328" cy="467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6348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201" y="620688"/>
            <a:ext cx="8358638" cy="542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478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25" y="1071563"/>
            <a:ext cx="782955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1054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750" y="938213"/>
            <a:ext cx="7810500"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16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95238D-C717-4D7F-90FB-FD3FA3B4A040}"/>
              </a:ext>
            </a:extLst>
          </p:cNvPr>
          <p:cNvPicPr>
            <a:picLocks noChangeAspect="1"/>
          </p:cNvPicPr>
          <p:nvPr/>
        </p:nvPicPr>
        <p:blipFill>
          <a:blip r:embed="rId2"/>
          <a:stretch>
            <a:fillRect/>
          </a:stretch>
        </p:blipFill>
        <p:spPr>
          <a:xfrm>
            <a:off x="150297" y="28846"/>
            <a:ext cx="8843405" cy="3646400"/>
          </a:xfrm>
          <a:prstGeom prst="rect">
            <a:avLst/>
          </a:prstGeom>
        </p:spPr>
      </p:pic>
      <p:sp>
        <p:nvSpPr>
          <p:cNvPr id="5" name="TextBox 4">
            <a:extLst>
              <a:ext uri="{FF2B5EF4-FFF2-40B4-BE49-F238E27FC236}">
                <a16:creationId xmlns:a16="http://schemas.microsoft.com/office/drawing/2014/main" id="{97FA9B11-92CF-4C02-9426-83CFD6A16EDE}"/>
              </a:ext>
            </a:extLst>
          </p:cNvPr>
          <p:cNvSpPr txBox="1"/>
          <p:nvPr/>
        </p:nvSpPr>
        <p:spPr>
          <a:xfrm>
            <a:off x="124644" y="3789040"/>
            <a:ext cx="8993703" cy="646331"/>
          </a:xfrm>
          <a:prstGeom prst="rect">
            <a:avLst/>
          </a:prstGeom>
          <a:noFill/>
        </p:spPr>
        <p:txBody>
          <a:bodyPr wrap="square" rtlCol="0">
            <a:spAutoFit/>
          </a:bodyPr>
          <a:lstStyle/>
          <a:p>
            <a:r>
              <a:rPr lang="en-US" dirty="0"/>
              <a:t>x(t) is a bunch of sinusoids added together. x(t) happens to be three sinusoids with frequencies of 2Hz, 3Hz, and 5Hz and amplitudes 7, 11, and 13</a:t>
            </a:r>
          </a:p>
        </p:txBody>
      </p:sp>
      <p:pic>
        <p:nvPicPr>
          <p:cNvPr id="6" name="Picture 5">
            <a:extLst>
              <a:ext uri="{FF2B5EF4-FFF2-40B4-BE49-F238E27FC236}">
                <a16:creationId xmlns:a16="http://schemas.microsoft.com/office/drawing/2014/main" id="{C37E01A3-19E4-43D0-BEA3-695F45748B03}"/>
              </a:ext>
            </a:extLst>
          </p:cNvPr>
          <p:cNvPicPr>
            <a:picLocks noChangeAspect="1"/>
          </p:cNvPicPr>
          <p:nvPr/>
        </p:nvPicPr>
        <p:blipFill>
          <a:blip r:embed="rId3"/>
          <a:stretch>
            <a:fillRect/>
          </a:stretch>
        </p:blipFill>
        <p:spPr>
          <a:xfrm>
            <a:off x="1043608" y="4549165"/>
            <a:ext cx="5889226" cy="680800"/>
          </a:xfrm>
          <a:prstGeom prst="rect">
            <a:avLst/>
          </a:prstGeom>
        </p:spPr>
      </p:pic>
      <p:sp>
        <p:nvSpPr>
          <p:cNvPr id="7" name="Rectangle 6">
            <a:extLst>
              <a:ext uri="{FF2B5EF4-FFF2-40B4-BE49-F238E27FC236}">
                <a16:creationId xmlns:a16="http://schemas.microsoft.com/office/drawing/2014/main" id="{78B7FB14-F889-4D89-B83C-86AA7C99776A}"/>
              </a:ext>
            </a:extLst>
          </p:cNvPr>
          <p:cNvSpPr/>
          <p:nvPr/>
        </p:nvSpPr>
        <p:spPr>
          <a:xfrm>
            <a:off x="983612" y="5351896"/>
            <a:ext cx="1998111" cy="369332"/>
          </a:xfrm>
          <a:prstGeom prst="rect">
            <a:avLst/>
          </a:prstGeom>
        </p:spPr>
        <p:txBody>
          <a:bodyPr wrap="none">
            <a:spAutoFit/>
          </a:bodyPr>
          <a:lstStyle/>
          <a:p>
            <a:r>
              <a:rPr lang="nn-NO" dirty="0"/>
              <a:t>ω(rad/s) = 2π×f(Hz)</a:t>
            </a:r>
            <a:endParaRPr lang="en-US" dirty="0"/>
          </a:p>
        </p:txBody>
      </p:sp>
      <p:sp>
        <p:nvSpPr>
          <p:cNvPr id="8" name="TextBox 7">
            <a:extLst>
              <a:ext uri="{FF2B5EF4-FFF2-40B4-BE49-F238E27FC236}">
                <a16:creationId xmlns:a16="http://schemas.microsoft.com/office/drawing/2014/main" id="{0287DC34-6601-48F8-84CB-32B01F8BF837}"/>
              </a:ext>
            </a:extLst>
          </p:cNvPr>
          <p:cNvSpPr txBox="1"/>
          <p:nvPr/>
        </p:nvSpPr>
        <p:spPr>
          <a:xfrm>
            <a:off x="124644" y="6499253"/>
            <a:ext cx="6653951" cy="276999"/>
          </a:xfrm>
          <a:prstGeom prst="rect">
            <a:avLst/>
          </a:prstGeom>
          <a:noFill/>
        </p:spPr>
        <p:txBody>
          <a:bodyPr wrap="square" rtlCol="0">
            <a:spAutoFit/>
          </a:bodyPr>
          <a:lstStyle/>
          <a:p>
            <a:r>
              <a:rPr lang="en-US" sz="1200" dirty="0">
                <a:hlinkClick r:id="rId4"/>
              </a:rPr>
              <a:t>http://dmorris.net/projects/tutorials/fourier_tutorial.pdf</a:t>
            </a:r>
            <a:endParaRPr lang="en-US" sz="1200" dirty="0"/>
          </a:p>
        </p:txBody>
      </p:sp>
    </p:spTree>
    <p:extLst>
      <p:ext uri="{BB962C8B-B14F-4D97-AF65-F5344CB8AC3E}">
        <p14:creationId xmlns:p14="http://schemas.microsoft.com/office/powerpoint/2010/main" val="2186620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EDC08B-6E58-45D9-A9E9-AD181377517E}"/>
              </a:ext>
            </a:extLst>
          </p:cNvPr>
          <p:cNvPicPr>
            <a:picLocks noChangeAspect="1"/>
          </p:cNvPicPr>
          <p:nvPr/>
        </p:nvPicPr>
        <p:blipFill>
          <a:blip r:embed="rId2"/>
          <a:stretch>
            <a:fillRect/>
          </a:stretch>
        </p:blipFill>
        <p:spPr>
          <a:xfrm>
            <a:off x="827584" y="3547569"/>
            <a:ext cx="7704856" cy="3500297"/>
          </a:xfrm>
          <a:prstGeom prst="rect">
            <a:avLst/>
          </a:prstGeom>
        </p:spPr>
      </p:pic>
      <p:pic>
        <p:nvPicPr>
          <p:cNvPr id="5" name="Picture 4">
            <a:extLst>
              <a:ext uri="{FF2B5EF4-FFF2-40B4-BE49-F238E27FC236}">
                <a16:creationId xmlns:a16="http://schemas.microsoft.com/office/drawing/2014/main" id="{4F49933A-3580-43B8-B4B3-15CB54826763}"/>
              </a:ext>
            </a:extLst>
          </p:cNvPr>
          <p:cNvPicPr>
            <a:picLocks noChangeAspect="1"/>
          </p:cNvPicPr>
          <p:nvPr/>
        </p:nvPicPr>
        <p:blipFill>
          <a:blip r:embed="rId3"/>
          <a:stretch>
            <a:fillRect/>
          </a:stretch>
        </p:blipFill>
        <p:spPr>
          <a:xfrm>
            <a:off x="107504" y="-99392"/>
            <a:ext cx="8839966" cy="3645724"/>
          </a:xfrm>
          <a:prstGeom prst="rect">
            <a:avLst/>
          </a:prstGeom>
        </p:spPr>
      </p:pic>
    </p:spTree>
    <p:extLst>
      <p:ext uri="{BB962C8B-B14F-4D97-AF65-F5344CB8AC3E}">
        <p14:creationId xmlns:p14="http://schemas.microsoft.com/office/powerpoint/2010/main" val="2013090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4C73CC-2D68-4AC5-AB5D-DA5D48F73CCF}"/>
              </a:ext>
            </a:extLst>
          </p:cNvPr>
          <p:cNvPicPr>
            <a:picLocks noChangeAspect="1"/>
          </p:cNvPicPr>
          <p:nvPr/>
        </p:nvPicPr>
        <p:blipFill>
          <a:blip r:embed="rId2"/>
          <a:stretch>
            <a:fillRect/>
          </a:stretch>
        </p:blipFill>
        <p:spPr>
          <a:xfrm>
            <a:off x="323528" y="188640"/>
            <a:ext cx="3070455" cy="816160"/>
          </a:xfrm>
          <a:prstGeom prst="rect">
            <a:avLst/>
          </a:prstGeom>
        </p:spPr>
      </p:pic>
      <p:pic>
        <p:nvPicPr>
          <p:cNvPr id="5" name="Picture 4">
            <a:extLst>
              <a:ext uri="{FF2B5EF4-FFF2-40B4-BE49-F238E27FC236}">
                <a16:creationId xmlns:a16="http://schemas.microsoft.com/office/drawing/2014/main" id="{9C3D2BE5-CA12-4545-B5DD-D889106F1F0C}"/>
              </a:ext>
            </a:extLst>
          </p:cNvPr>
          <p:cNvPicPr>
            <a:picLocks noChangeAspect="1"/>
          </p:cNvPicPr>
          <p:nvPr/>
        </p:nvPicPr>
        <p:blipFill>
          <a:blip r:embed="rId3"/>
          <a:stretch>
            <a:fillRect/>
          </a:stretch>
        </p:blipFill>
        <p:spPr>
          <a:xfrm>
            <a:off x="321551" y="1196752"/>
            <a:ext cx="6640201" cy="779467"/>
          </a:xfrm>
          <a:prstGeom prst="rect">
            <a:avLst/>
          </a:prstGeom>
        </p:spPr>
      </p:pic>
      <p:pic>
        <p:nvPicPr>
          <p:cNvPr id="6" name="Picture 5">
            <a:extLst>
              <a:ext uri="{FF2B5EF4-FFF2-40B4-BE49-F238E27FC236}">
                <a16:creationId xmlns:a16="http://schemas.microsoft.com/office/drawing/2014/main" id="{36C254C5-D9C0-411F-8B48-9DEDA6717558}"/>
              </a:ext>
            </a:extLst>
          </p:cNvPr>
          <p:cNvPicPr>
            <a:picLocks noChangeAspect="1"/>
          </p:cNvPicPr>
          <p:nvPr/>
        </p:nvPicPr>
        <p:blipFill>
          <a:blip r:embed="rId4"/>
          <a:stretch>
            <a:fillRect/>
          </a:stretch>
        </p:blipFill>
        <p:spPr>
          <a:xfrm>
            <a:off x="0" y="2340041"/>
            <a:ext cx="9144000" cy="2177918"/>
          </a:xfrm>
          <a:prstGeom prst="rect">
            <a:avLst/>
          </a:prstGeom>
        </p:spPr>
      </p:pic>
      <p:pic>
        <p:nvPicPr>
          <p:cNvPr id="7" name="Picture 6">
            <a:extLst>
              <a:ext uri="{FF2B5EF4-FFF2-40B4-BE49-F238E27FC236}">
                <a16:creationId xmlns:a16="http://schemas.microsoft.com/office/drawing/2014/main" id="{6DC21D47-9D14-482A-8761-9C31FC3A378D}"/>
              </a:ext>
            </a:extLst>
          </p:cNvPr>
          <p:cNvPicPr>
            <a:picLocks noChangeAspect="1"/>
          </p:cNvPicPr>
          <p:nvPr/>
        </p:nvPicPr>
        <p:blipFill>
          <a:blip r:embed="rId5"/>
          <a:stretch>
            <a:fillRect/>
          </a:stretch>
        </p:blipFill>
        <p:spPr>
          <a:xfrm>
            <a:off x="2915816" y="4491578"/>
            <a:ext cx="3060340" cy="2174810"/>
          </a:xfrm>
          <a:prstGeom prst="rect">
            <a:avLst/>
          </a:prstGeom>
        </p:spPr>
      </p:pic>
    </p:spTree>
    <p:extLst>
      <p:ext uri="{BB962C8B-B14F-4D97-AF65-F5344CB8AC3E}">
        <p14:creationId xmlns:p14="http://schemas.microsoft.com/office/powerpoint/2010/main" val="3944467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C3FE5A-DC0B-4FAB-823C-81EA6707E99A}"/>
              </a:ext>
            </a:extLst>
          </p:cNvPr>
          <p:cNvPicPr>
            <a:picLocks noChangeAspect="1"/>
          </p:cNvPicPr>
          <p:nvPr/>
        </p:nvPicPr>
        <p:blipFill>
          <a:blip r:embed="rId2"/>
          <a:stretch>
            <a:fillRect/>
          </a:stretch>
        </p:blipFill>
        <p:spPr>
          <a:xfrm>
            <a:off x="251520" y="620688"/>
            <a:ext cx="8063101" cy="1124800"/>
          </a:xfrm>
          <a:prstGeom prst="rect">
            <a:avLst/>
          </a:prstGeom>
        </p:spPr>
      </p:pic>
      <p:pic>
        <p:nvPicPr>
          <p:cNvPr id="5" name="Picture 4">
            <a:extLst>
              <a:ext uri="{FF2B5EF4-FFF2-40B4-BE49-F238E27FC236}">
                <a16:creationId xmlns:a16="http://schemas.microsoft.com/office/drawing/2014/main" id="{3A782D6F-6E47-4B28-A9C1-33F68FB9CA14}"/>
              </a:ext>
            </a:extLst>
          </p:cNvPr>
          <p:cNvPicPr>
            <a:picLocks noChangeAspect="1"/>
          </p:cNvPicPr>
          <p:nvPr/>
        </p:nvPicPr>
        <p:blipFill>
          <a:blip r:embed="rId3"/>
          <a:stretch>
            <a:fillRect/>
          </a:stretch>
        </p:blipFill>
        <p:spPr>
          <a:xfrm>
            <a:off x="323528" y="2288625"/>
            <a:ext cx="8236519" cy="895294"/>
          </a:xfrm>
          <a:prstGeom prst="rect">
            <a:avLst/>
          </a:prstGeom>
        </p:spPr>
      </p:pic>
      <p:pic>
        <p:nvPicPr>
          <p:cNvPr id="6" name="Picture 5">
            <a:extLst>
              <a:ext uri="{FF2B5EF4-FFF2-40B4-BE49-F238E27FC236}">
                <a16:creationId xmlns:a16="http://schemas.microsoft.com/office/drawing/2014/main" id="{DE1EB3A4-5C54-464F-B26F-DECBCBC7F528}"/>
              </a:ext>
            </a:extLst>
          </p:cNvPr>
          <p:cNvPicPr>
            <a:picLocks noChangeAspect="1"/>
          </p:cNvPicPr>
          <p:nvPr/>
        </p:nvPicPr>
        <p:blipFill>
          <a:blip r:embed="rId4"/>
          <a:stretch>
            <a:fillRect/>
          </a:stretch>
        </p:blipFill>
        <p:spPr>
          <a:xfrm>
            <a:off x="395536" y="3397682"/>
            <a:ext cx="3528392" cy="1011824"/>
          </a:xfrm>
          <a:prstGeom prst="rect">
            <a:avLst/>
          </a:prstGeom>
        </p:spPr>
      </p:pic>
      <p:pic>
        <p:nvPicPr>
          <p:cNvPr id="7" name="Picture 6">
            <a:extLst>
              <a:ext uri="{FF2B5EF4-FFF2-40B4-BE49-F238E27FC236}">
                <a16:creationId xmlns:a16="http://schemas.microsoft.com/office/drawing/2014/main" id="{37709DE1-5F12-42C2-8D1C-CE0E3BEBE4D4}"/>
              </a:ext>
            </a:extLst>
          </p:cNvPr>
          <p:cNvPicPr>
            <a:picLocks noChangeAspect="1"/>
          </p:cNvPicPr>
          <p:nvPr/>
        </p:nvPicPr>
        <p:blipFill>
          <a:blip r:embed="rId5"/>
          <a:stretch>
            <a:fillRect/>
          </a:stretch>
        </p:blipFill>
        <p:spPr>
          <a:xfrm>
            <a:off x="395536" y="4869160"/>
            <a:ext cx="4248472" cy="1029809"/>
          </a:xfrm>
          <a:prstGeom prst="rect">
            <a:avLst/>
          </a:prstGeom>
        </p:spPr>
      </p:pic>
    </p:spTree>
    <p:extLst>
      <p:ext uri="{BB962C8B-B14F-4D97-AF65-F5344CB8AC3E}">
        <p14:creationId xmlns:p14="http://schemas.microsoft.com/office/powerpoint/2010/main" val="3963572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ED4C5-9230-46CA-A62D-4AD2F8335400}"/>
              </a:ext>
            </a:extLst>
          </p:cNvPr>
          <p:cNvPicPr>
            <a:picLocks noChangeAspect="1"/>
          </p:cNvPicPr>
          <p:nvPr/>
        </p:nvPicPr>
        <p:blipFill>
          <a:blip r:embed="rId2"/>
          <a:stretch>
            <a:fillRect/>
          </a:stretch>
        </p:blipFill>
        <p:spPr>
          <a:xfrm>
            <a:off x="-28606" y="260648"/>
            <a:ext cx="9144000" cy="4014143"/>
          </a:xfrm>
          <a:prstGeom prst="rect">
            <a:avLst/>
          </a:prstGeom>
        </p:spPr>
      </p:pic>
      <p:pic>
        <p:nvPicPr>
          <p:cNvPr id="5" name="Picture 4">
            <a:extLst>
              <a:ext uri="{FF2B5EF4-FFF2-40B4-BE49-F238E27FC236}">
                <a16:creationId xmlns:a16="http://schemas.microsoft.com/office/drawing/2014/main" id="{85886745-9EF9-41F5-B8B2-20412D29F157}"/>
              </a:ext>
            </a:extLst>
          </p:cNvPr>
          <p:cNvPicPr>
            <a:picLocks noChangeAspect="1"/>
          </p:cNvPicPr>
          <p:nvPr/>
        </p:nvPicPr>
        <p:blipFill>
          <a:blip r:embed="rId3"/>
          <a:stretch>
            <a:fillRect/>
          </a:stretch>
        </p:blipFill>
        <p:spPr>
          <a:xfrm>
            <a:off x="2123728" y="3904343"/>
            <a:ext cx="4490035" cy="2703113"/>
          </a:xfrm>
          <a:prstGeom prst="rect">
            <a:avLst/>
          </a:prstGeom>
        </p:spPr>
      </p:pic>
    </p:spTree>
    <p:extLst>
      <p:ext uri="{BB962C8B-B14F-4D97-AF65-F5344CB8AC3E}">
        <p14:creationId xmlns:p14="http://schemas.microsoft.com/office/powerpoint/2010/main" val="392298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412776"/>
            <a:ext cx="3418101"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692696"/>
            <a:ext cx="3960440" cy="861774"/>
          </a:xfrm>
          <a:prstGeom prst="rect">
            <a:avLst/>
          </a:prstGeom>
          <a:noFill/>
        </p:spPr>
        <p:txBody>
          <a:bodyPr wrap="square" rtlCol="0">
            <a:spAutoFit/>
          </a:bodyPr>
          <a:lstStyle/>
          <a:p>
            <a:r>
              <a:rPr lang="en-IN" sz="3200" dirty="0"/>
              <a:t>Joseph Fourier</a:t>
            </a:r>
          </a:p>
          <a:p>
            <a:endParaRPr lang="en-IN" dirty="0"/>
          </a:p>
        </p:txBody>
      </p:sp>
      <p:sp>
        <p:nvSpPr>
          <p:cNvPr id="5" name="TextBox 4"/>
          <p:cNvSpPr txBox="1"/>
          <p:nvPr/>
        </p:nvSpPr>
        <p:spPr>
          <a:xfrm>
            <a:off x="323528" y="1772816"/>
            <a:ext cx="4104456" cy="1200329"/>
          </a:xfrm>
          <a:prstGeom prst="rect">
            <a:avLst/>
          </a:prstGeom>
          <a:noFill/>
        </p:spPr>
        <p:txBody>
          <a:bodyPr wrap="square" rtlCol="0">
            <a:spAutoFit/>
          </a:bodyPr>
          <a:lstStyle/>
          <a:p>
            <a:pPr algn="just"/>
            <a:r>
              <a:rPr lang="fr-FR" i="1" dirty="0"/>
              <a:t>Fourier, Joseph (1822). </a:t>
            </a:r>
            <a:r>
              <a:rPr lang="fr-FR" i="1" dirty="0">
                <a:hlinkClick r:id="rId3"/>
              </a:rPr>
              <a:t>Théorie analytique de la chaleur</a:t>
            </a:r>
            <a:r>
              <a:rPr lang="fr-FR" i="1" dirty="0"/>
              <a:t>. Paris: Firmin Didot Père et Fils.</a:t>
            </a:r>
            <a:endParaRPr lang="fr-FR" dirty="0"/>
          </a:p>
          <a:p>
            <a:endParaRPr lang="en-IN" dirty="0"/>
          </a:p>
        </p:txBody>
      </p:sp>
    </p:spTree>
    <p:extLst>
      <p:ext uri="{BB962C8B-B14F-4D97-AF65-F5344CB8AC3E}">
        <p14:creationId xmlns:p14="http://schemas.microsoft.com/office/powerpoint/2010/main" val="831752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380683-06E7-4D43-9BE9-E19FB39A7875}"/>
              </a:ext>
            </a:extLst>
          </p:cNvPr>
          <p:cNvPicPr>
            <a:picLocks noChangeAspect="1"/>
          </p:cNvPicPr>
          <p:nvPr/>
        </p:nvPicPr>
        <p:blipFill>
          <a:blip r:embed="rId2"/>
          <a:stretch>
            <a:fillRect/>
          </a:stretch>
        </p:blipFill>
        <p:spPr>
          <a:xfrm>
            <a:off x="23929" y="1916832"/>
            <a:ext cx="2879056" cy="3024336"/>
          </a:xfrm>
          <a:prstGeom prst="rect">
            <a:avLst/>
          </a:prstGeom>
        </p:spPr>
      </p:pic>
      <p:pic>
        <p:nvPicPr>
          <p:cNvPr id="5" name="Picture 4">
            <a:extLst>
              <a:ext uri="{FF2B5EF4-FFF2-40B4-BE49-F238E27FC236}">
                <a16:creationId xmlns:a16="http://schemas.microsoft.com/office/drawing/2014/main" id="{F1B8809F-E647-40FC-B75D-AE4976D7599B}"/>
              </a:ext>
            </a:extLst>
          </p:cNvPr>
          <p:cNvPicPr>
            <a:picLocks noChangeAspect="1"/>
          </p:cNvPicPr>
          <p:nvPr/>
        </p:nvPicPr>
        <p:blipFill>
          <a:blip r:embed="rId3"/>
          <a:stretch>
            <a:fillRect/>
          </a:stretch>
        </p:blipFill>
        <p:spPr>
          <a:xfrm>
            <a:off x="2902985" y="980728"/>
            <a:ext cx="6244951" cy="4726134"/>
          </a:xfrm>
          <a:prstGeom prst="rect">
            <a:avLst/>
          </a:prstGeom>
        </p:spPr>
      </p:pic>
      <p:sp>
        <p:nvSpPr>
          <p:cNvPr id="6" name="TextBox 5">
            <a:extLst>
              <a:ext uri="{FF2B5EF4-FFF2-40B4-BE49-F238E27FC236}">
                <a16:creationId xmlns:a16="http://schemas.microsoft.com/office/drawing/2014/main" id="{9952F24E-8D84-4E9E-A2F2-AC1C6FA7EFD3}"/>
              </a:ext>
            </a:extLst>
          </p:cNvPr>
          <p:cNvSpPr txBox="1"/>
          <p:nvPr/>
        </p:nvSpPr>
        <p:spPr>
          <a:xfrm>
            <a:off x="50549" y="6504466"/>
            <a:ext cx="5040560" cy="276999"/>
          </a:xfrm>
          <a:prstGeom prst="rect">
            <a:avLst/>
          </a:prstGeom>
          <a:noFill/>
        </p:spPr>
        <p:txBody>
          <a:bodyPr wrap="square" rtlCol="0">
            <a:spAutoFit/>
          </a:bodyPr>
          <a:lstStyle/>
          <a:p>
            <a:r>
              <a:rPr lang="en-US" sz="1200" dirty="0">
                <a:hlinkClick r:id="rId4"/>
              </a:rPr>
              <a:t>https://www.cs.unm.edu/~williams/cs530/ft2d.pdf</a:t>
            </a:r>
            <a:endParaRPr lang="en-US" sz="1200" dirty="0"/>
          </a:p>
        </p:txBody>
      </p:sp>
    </p:spTree>
    <p:extLst>
      <p:ext uri="{BB962C8B-B14F-4D97-AF65-F5344CB8AC3E}">
        <p14:creationId xmlns:p14="http://schemas.microsoft.com/office/powerpoint/2010/main" val="4217770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29372-D0DA-47C8-91DB-15EDE25FCF9F}"/>
              </a:ext>
            </a:extLst>
          </p:cNvPr>
          <p:cNvPicPr>
            <a:picLocks noChangeAspect="1"/>
          </p:cNvPicPr>
          <p:nvPr/>
        </p:nvPicPr>
        <p:blipFill>
          <a:blip r:embed="rId2"/>
          <a:stretch>
            <a:fillRect/>
          </a:stretch>
        </p:blipFill>
        <p:spPr>
          <a:xfrm>
            <a:off x="971600" y="764704"/>
            <a:ext cx="6807604" cy="5745032"/>
          </a:xfrm>
          <a:prstGeom prst="rect">
            <a:avLst/>
          </a:prstGeom>
        </p:spPr>
      </p:pic>
    </p:spTree>
    <p:extLst>
      <p:ext uri="{BB962C8B-B14F-4D97-AF65-F5344CB8AC3E}">
        <p14:creationId xmlns:p14="http://schemas.microsoft.com/office/powerpoint/2010/main" val="1052144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84" y="476672"/>
            <a:ext cx="8666239"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292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994" y="620688"/>
            <a:ext cx="7909870" cy="547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88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425" y="666750"/>
            <a:ext cx="767715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9186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38" y="571500"/>
            <a:ext cx="793432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600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75" y="614363"/>
            <a:ext cx="7867650" cy="562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602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600075"/>
            <a:ext cx="8153400"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9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42913"/>
            <a:ext cx="8077200" cy="597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833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875" y="638175"/>
            <a:ext cx="8096250" cy="558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345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238" y="409575"/>
            <a:ext cx="7629525" cy="603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973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BE4D8D-EFCF-4B85-84D5-EEC9ED65131E}"/>
              </a:ext>
            </a:extLst>
          </p:cNvPr>
          <p:cNvPicPr>
            <a:picLocks noChangeAspect="1"/>
          </p:cNvPicPr>
          <p:nvPr/>
        </p:nvPicPr>
        <p:blipFill>
          <a:blip r:embed="rId2"/>
          <a:stretch>
            <a:fillRect/>
          </a:stretch>
        </p:blipFill>
        <p:spPr>
          <a:xfrm>
            <a:off x="1043608" y="2066925"/>
            <a:ext cx="6686550" cy="2724150"/>
          </a:xfrm>
          <a:prstGeom prst="rect">
            <a:avLst/>
          </a:prstGeom>
        </p:spPr>
      </p:pic>
    </p:spTree>
    <p:extLst>
      <p:ext uri="{BB962C8B-B14F-4D97-AF65-F5344CB8AC3E}">
        <p14:creationId xmlns:p14="http://schemas.microsoft.com/office/powerpoint/2010/main" val="3818366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661988"/>
            <a:ext cx="8153400"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011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85734"/>
            <a:ext cx="7956748" cy="561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3361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875" y="714375"/>
            <a:ext cx="8096250"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996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688" y="785813"/>
            <a:ext cx="804862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453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975" y="485775"/>
            <a:ext cx="8020050" cy="588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086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 y="566738"/>
            <a:ext cx="784860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27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FEDF11-5BA2-409F-8A13-8FF3E4218570}"/>
              </a:ext>
            </a:extLst>
          </p:cNvPr>
          <p:cNvPicPr>
            <a:picLocks noChangeAspect="1"/>
          </p:cNvPicPr>
          <p:nvPr/>
        </p:nvPicPr>
        <p:blipFill>
          <a:blip r:embed="rId2"/>
          <a:stretch>
            <a:fillRect/>
          </a:stretch>
        </p:blipFill>
        <p:spPr>
          <a:xfrm>
            <a:off x="539552" y="1700808"/>
            <a:ext cx="8064896" cy="3456384"/>
          </a:xfrm>
          <a:prstGeom prst="rect">
            <a:avLst/>
          </a:prstGeom>
        </p:spPr>
      </p:pic>
    </p:spTree>
    <p:extLst>
      <p:ext uri="{BB962C8B-B14F-4D97-AF65-F5344CB8AC3E}">
        <p14:creationId xmlns:p14="http://schemas.microsoft.com/office/powerpoint/2010/main" val="4247193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038" y="581025"/>
            <a:ext cx="7781925"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0059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238" y="409575"/>
            <a:ext cx="7629525" cy="603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289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Continuous Fourier Transform (FT)</a:t>
            </a:r>
          </a:p>
        </p:txBody>
      </p:sp>
      <p:sp>
        <p:nvSpPr>
          <p:cNvPr id="19459" name="Rectangle 3"/>
          <p:cNvSpPr>
            <a:spLocks noGrp="1" noChangeArrowheads="1"/>
          </p:cNvSpPr>
          <p:nvPr>
            <p:ph type="body" idx="1"/>
          </p:nvPr>
        </p:nvSpPr>
        <p:spPr>
          <a:xfrm>
            <a:off x="685800" y="1981200"/>
            <a:ext cx="8001000" cy="4114800"/>
          </a:xfrm>
        </p:spPr>
        <p:txBody>
          <a:bodyPr/>
          <a:lstStyle/>
          <a:p>
            <a:r>
              <a:rPr lang="en-US" altLang="en-US"/>
              <a:t>Transforms a signal (i.e., function) from the </a:t>
            </a:r>
            <a:r>
              <a:rPr lang="en-US" altLang="en-US" b="1"/>
              <a:t>spatial </a:t>
            </a:r>
            <a:r>
              <a:rPr lang="en-US" altLang="en-US"/>
              <a:t>(x) domain to the </a:t>
            </a:r>
            <a:r>
              <a:rPr lang="en-US" altLang="en-US" b="1"/>
              <a:t>frequency</a:t>
            </a:r>
            <a:r>
              <a:rPr lang="en-US" altLang="en-US"/>
              <a:t> (u) domain.</a:t>
            </a:r>
          </a:p>
        </p:txBody>
      </p:sp>
      <p:pic>
        <p:nvPicPr>
          <p:cNvPr id="19460" name="Picture 5"/>
          <p:cNvPicPr>
            <a:picLocks noChangeAspect="1" noChangeArrowheads="1"/>
          </p:cNvPicPr>
          <p:nvPr/>
        </p:nvPicPr>
        <p:blipFill>
          <a:blip r:embed="rId3" cstate="print"/>
          <a:srcRect/>
          <a:stretch>
            <a:fillRect/>
          </a:stretch>
        </p:blipFill>
        <p:spPr bwMode="auto">
          <a:xfrm>
            <a:off x="1295400" y="3151188"/>
            <a:ext cx="6858000" cy="2384425"/>
          </a:xfrm>
          <a:prstGeom prst="rect">
            <a:avLst/>
          </a:prstGeom>
          <a:noFill/>
          <a:ln w="12700" cap="sq">
            <a:noFill/>
            <a:miter lim="800000"/>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www.cs.unm.edu/~brayer/vision/goo_grid.gif"/>
          <p:cNvPicPr>
            <a:picLocks noChangeAspect="1" noChangeArrowheads="1"/>
          </p:cNvPicPr>
          <p:nvPr/>
        </p:nvPicPr>
        <p:blipFill>
          <a:blip r:embed="rId2" cstate="print"/>
          <a:srcRect/>
          <a:stretch>
            <a:fillRect/>
          </a:stretch>
        </p:blipFill>
        <p:spPr bwMode="auto">
          <a:xfrm>
            <a:off x="2051720" y="692696"/>
            <a:ext cx="5328592" cy="532859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Extending FT in 2D</a:t>
            </a:r>
          </a:p>
        </p:txBody>
      </p:sp>
      <p:sp>
        <p:nvSpPr>
          <p:cNvPr id="32771" name="Rectangle 3"/>
          <p:cNvSpPr>
            <a:spLocks noGrp="1" noChangeArrowheads="1"/>
          </p:cNvSpPr>
          <p:nvPr>
            <p:ph type="body" idx="1"/>
          </p:nvPr>
        </p:nvSpPr>
        <p:spPr/>
        <p:txBody>
          <a:bodyPr/>
          <a:lstStyle/>
          <a:p>
            <a:r>
              <a:rPr lang="en-US" altLang="en-US"/>
              <a:t>Forward FT</a:t>
            </a:r>
          </a:p>
          <a:p>
            <a:endParaRPr lang="en-US" altLang="en-US"/>
          </a:p>
          <a:p>
            <a:endParaRPr lang="en-US" altLang="en-US"/>
          </a:p>
          <a:p>
            <a:endParaRPr lang="en-US" altLang="en-US"/>
          </a:p>
          <a:p>
            <a:r>
              <a:rPr lang="en-US" altLang="en-US"/>
              <a:t>Inverse FT</a:t>
            </a:r>
          </a:p>
          <a:p>
            <a:endParaRPr lang="en-US" altLang="en-US"/>
          </a:p>
        </p:txBody>
      </p:sp>
      <p:pic>
        <p:nvPicPr>
          <p:cNvPr id="32772" name="Picture 4"/>
          <p:cNvPicPr>
            <a:picLocks noChangeAspect="1" noChangeArrowheads="1"/>
          </p:cNvPicPr>
          <p:nvPr/>
        </p:nvPicPr>
        <p:blipFill>
          <a:blip r:embed="rId3" cstate="print"/>
          <a:srcRect/>
          <a:stretch>
            <a:fillRect/>
          </a:stretch>
        </p:blipFill>
        <p:spPr bwMode="auto">
          <a:xfrm>
            <a:off x="1905000" y="2819400"/>
            <a:ext cx="5562600" cy="746125"/>
          </a:xfrm>
          <a:prstGeom prst="rect">
            <a:avLst/>
          </a:prstGeom>
          <a:noFill/>
          <a:ln w="12700" cap="sq">
            <a:noFill/>
            <a:miter lim="800000"/>
            <a:headEnd type="none" w="sm" len="sm"/>
            <a:tailEnd type="none" w="sm" len="sm"/>
          </a:ln>
        </p:spPr>
      </p:pic>
      <p:pic>
        <p:nvPicPr>
          <p:cNvPr id="32773" name="Picture 5"/>
          <p:cNvPicPr>
            <a:picLocks noChangeAspect="1" noChangeArrowheads="1"/>
          </p:cNvPicPr>
          <p:nvPr/>
        </p:nvPicPr>
        <p:blipFill>
          <a:blip r:embed="rId4" cstate="print"/>
          <a:srcRect/>
          <a:stretch>
            <a:fillRect/>
          </a:stretch>
        </p:blipFill>
        <p:spPr bwMode="auto">
          <a:xfrm>
            <a:off x="1828800" y="4752975"/>
            <a:ext cx="5791200" cy="809625"/>
          </a:xfrm>
          <a:prstGeom prst="rect">
            <a:avLst/>
          </a:prstGeom>
          <a:noFill/>
          <a:ln w="12700" cap="sq">
            <a:noFill/>
            <a:miter lim="800000"/>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z="3200"/>
              <a:t>Discrete Fourier Transform (DFT) (cont’d)</a:t>
            </a:r>
          </a:p>
        </p:txBody>
      </p:sp>
      <p:sp>
        <p:nvSpPr>
          <p:cNvPr id="35843" name="Rectangle 3"/>
          <p:cNvSpPr>
            <a:spLocks noGrp="1" noChangeArrowheads="1"/>
          </p:cNvSpPr>
          <p:nvPr>
            <p:ph type="body" idx="1"/>
          </p:nvPr>
        </p:nvSpPr>
        <p:spPr/>
        <p:txBody>
          <a:bodyPr/>
          <a:lstStyle/>
          <a:p>
            <a:r>
              <a:rPr lang="en-US" altLang="en-US"/>
              <a:t>Forward DFT</a:t>
            </a:r>
          </a:p>
          <a:p>
            <a:endParaRPr lang="en-US" altLang="en-US"/>
          </a:p>
          <a:p>
            <a:endParaRPr lang="en-US" altLang="en-US"/>
          </a:p>
          <a:p>
            <a:endParaRPr lang="en-US" altLang="en-US"/>
          </a:p>
          <a:p>
            <a:r>
              <a:rPr lang="en-US" altLang="en-US"/>
              <a:t>Inverse DFT</a:t>
            </a:r>
          </a:p>
        </p:txBody>
      </p:sp>
      <p:pic>
        <p:nvPicPr>
          <p:cNvPr id="35844" name="Picture 4"/>
          <p:cNvPicPr>
            <a:picLocks noChangeAspect="1" noChangeArrowheads="1"/>
          </p:cNvPicPr>
          <p:nvPr/>
        </p:nvPicPr>
        <p:blipFill>
          <a:blip r:embed="rId3" cstate="print"/>
          <a:srcRect/>
          <a:stretch>
            <a:fillRect/>
          </a:stretch>
        </p:blipFill>
        <p:spPr bwMode="auto">
          <a:xfrm>
            <a:off x="2514600" y="2743200"/>
            <a:ext cx="5003800" cy="884238"/>
          </a:xfrm>
          <a:prstGeom prst="rect">
            <a:avLst/>
          </a:prstGeom>
          <a:noFill/>
          <a:ln w="12700" cap="sq">
            <a:noFill/>
            <a:miter lim="800000"/>
            <a:headEnd type="none" w="sm" len="sm"/>
            <a:tailEnd type="none" w="sm" len="sm"/>
          </a:ln>
        </p:spPr>
      </p:pic>
      <p:pic>
        <p:nvPicPr>
          <p:cNvPr id="35845" name="Picture 5"/>
          <p:cNvPicPr>
            <a:picLocks noChangeAspect="1" noChangeArrowheads="1"/>
          </p:cNvPicPr>
          <p:nvPr/>
        </p:nvPicPr>
        <p:blipFill>
          <a:blip r:embed="rId4" cstate="print"/>
          <a:srcRect/>
          <a:stretch>
            <a:fillRect/>
          </a:stretch>
        </p:blipFill>
        <p:spPr bwMode="auto">
          <a:xfrm>
            <a:off x="2362200" y="4572000"/>
            <a:ext cx="5029200" cy="887413"/>
          </a:xfrm>
          <a:prstGeom prst="rect">
            <a:avLst/>
          </a:prstGeom>
          <a:noFill/>
          <a:ln w="12700" cap="sq">
            <a:noFill/>
            <a:miter lim="800000"/>
            <a:headEnd type="none" w="sm" len="sm"/>
            <a:tailEnd type="none" w="sm" len="sm"/>
          </a:ln>
        </p:spPr>
      </p:pic>
      <p:grpSp>
        <p:nvGrpSpPr>
          <p:cNvPr id="2" name="Group 1"/>
          <p:cNvGrpSpPr>
            <a:grpSpLocks/>
          </p:cNvGrpSpPr>
          <p:nvPr/>
        </p:nvGrpSpPr>
        <p:grpSpPr bwMode="auto">
          <a:xfrm>
            <a:off x="1136650" y="5867400"/>
            <a:ext cx="7375525" cy="531813"/>
            <a:chOff x="533400" y="5867400"/>
            <a:chExt cx="7375525" cy="531813"/>
          </a:xfrm>
        </p:grpSpPr>
        <p:pic>
          <p:nvPicPr>
            <p:cNvPr id="35847" name="Picture 6"/>
            <p:cNvPicPr>
              <a:picLocks noChangeAspect="1" noChangeArrowheads="1"/>
            </p:cNvPicPr>
            <p:nvPr/>
          </p:nvPicPr>
          <p:blipFill>
            <a:blip r:embed="rId5" cstate="print"/>
            <a:srcRect/>
            <a:stretch>
              <a:fillRect/>
            </a:stretch>
          </p:blipFill>
          <p:spPr bwMode="auto">
            <a:xfrm>
              <a:off x="533400" y="5867400"/>
              <a:ext cx="7375525" cy="531813"/>
            </a:xfrm>
            <a:prstGeom prst="rect">
              <a:avLst/>
            </a:prstGeom>
            <a:noFill/>
            <a:ln w="12700" cap="sq">
              <a:noFill/>
              <a:miter lim="800000"/>
              <a:headEnd type="none" w="sm" len="sm"/>
              <a:tailEnd type="none" w="sm" len="sm"/>
            </a:ln>
          </p:spPr>
        </p:pic>
        <p:sp>
          <p:nvSpPr>
            <p:cNvPr id="35848" name="Text Box 7"/>
            <p:cNvSpPr txBox="1">
              <a:spLocks noChangeArrowheads="1"/>
            </p:cNvSpPr>
            <p:nvPr/>
          </p:nvSpPr>
          <p:spPr bwMode="auto">
            <a:xfrm>
              <a:off x="7044494" y="5926723"/>
              <a:ext cx="864431" cy="338554"/>
            </a:xfrm>
            <a:prstGeom prst="rect">
              <a:avLst/>
            </a:prstGeom>
            <a:solidFill>
              <a:schemeClr val="tx1"/>
            </a:solidFill>
            <a:ln w="12700" cap="sq">
              <a:noFill/>
              <a:miter lim="800000"/>
              <a:headEnd type="none" w="sm" len="sm"/>
              <a:tailEnd type="none" w="sm" len="sm"/>
            </a:ln>
          </p:spPr>
          <p:txBody>
            <a:bodyPr wrap="none">
              <a:spAutoFit/>
            </a:bodyPr>
            <a:lstStyle/>
            <a:p>
              <a:r>
                <a:rPr lang="en-US" altLang="en-US" sz="1600">
                  <a:solidFill>
                    <a:schemeClr val="bg2"/>
                  </a:solidFill>
                </a:rPr>
                <a:t>1/(N</a:t>
              </a:r>
              <a:r>
                <a:rPr lang="el-GR" altLang="en-US" sz="1600">
                  <a:solidFill>
                    <a:schemeClr val="bg2"/>
                  </a:solidFill>
                  <a:cs typeface="Times New Roman" pitchFamily="18" charset="0"/>
                </a:rPr>
                <a:t>Δ</a:t>
              </a:r>
              <a:r>
                <a:rPr lang="en-US" altLang="en-US" sz="1600">
                  <a:solidFill>
                    <a:schemeClr val="bg2"/>
                  </a:solidFill>
                  <a:cs typeface="Times New Roman" pitchFamily="18" charset="0"/>
                </a:rPr>
                <a:t>x)</a:t>
              </a:r>
              <a:endParaRPr lang="el-GR" altLang="en-US" sz="1600">
                <a:solidFill>
                  <a:schemeClr val="bg2"/>
                </a:solidFill>
                <a:cs typeface="Times New Roman" pitchFamily="18"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10" y="908720"/>
            <a:ext cx="919251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96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B8B53F-1097-4B97-BB22-8EC3C8A9F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375" y="1571625"/>
            <a:ext cx="6191250" cy="3714750"/>
          </a:xfrm>
          <a:prstGeom prst="rect">
            <a:avLst/>
          </a:prstGeom>
        </p:spPr>
      </p:pic>
    </p:spTree>
    <p:extLst>
      <p:ext uri="{BB962C8B-B14F-4D97-AF65-F5344CB8AC3E}">
        <p14:creationId xmlns:p14="http://schemas.microsoft.com/office/powerpoint/2010/main" val="722557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1176</TotalTime>
  <Words>379</Words>
  <Application>Microsoft Office PowerPoint</Application>
  <PresentationFormat>On-screen Show (4:3)</PresentationFormat>
  <Paragraphs>31</Paragraphs>
  <Slides>50</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Arial</vt:lpstr>
      <vt:lpstr>Calibri</vt:lpstr>
      <vt:lpstr>Office Theme</vt:lpstr>
      <vt:lpstr>PowerPoint Presentation</vt:lpstr>
      <vt:lpstr>PowerPoint Presentation</vt:lpstr>
      <vt:lpstr>PowerPoint Presentation</vt:lpstr>
      <vt:lpstr>PowerPoint Presentation</vt:lpstr>
      <vt:lpstr>Continuous Fourier Transform (FT)</vt:lpstr>
      <vt:lpstr>Extending FT in 2D</vt:lpstr>
      <vt:lpstr>Discrete Fourier Transform (DFT)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NITK</cp:lastModifiedBy>
  <cp:revision>92</cp:revision>
  <dcterms:created xsi:type="dcterms:W3CDTF">2015-03-12T16:16:08Z</dcterms:created>
  <dcterms:modified xsi:type="dcterms:W3CDTF">2019-10-14T03:17:49Z</dcterms:modified>
</cp:coreProperties>
</file>